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1954" r:id="rId6"/>
    <p:sldId id="650" r:id="rId7"/>
    <p:sldId id="1947" r:id="rId8"/>
    <p:sldId id="694" r:id="rId9"/>
    <p:sldId id="1955" r:id="rId10"/>
    <p:sldId id="301" r:id="rId11"/>
    <p:sldId id="303" r:id="rId12"/>
    <p:sldId id="1949" r:id="rId13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DF8594-CE0F-1A85-B3CE-C200643968BA}" name="ELLIOTT, Lorraine (NHS LANCASHIRE AND SOUTH CUMBRIA ICB - 00X)" initials="E0" userId="S::lorraine.elliott3@nhs.net::7fc377b6-030b-41c6-ad40-b59f8df87c8c" providerId="AD"/>
  <p188:author id="{AD1E18C8-26C3-10F4-95C3-BC57A75BF7A6}" name="KAY, Louise (NHS LANCASHIRE AND SOUTH CUMBRIA INTEGRATED CARE BOARD)" initials="LK" userId="S::louise.kay5@nhs.net::3dc5177f-2a8f-4189-820d-90db4b58c13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C"/>
    <a:srgbClr val="E8C3FD"/>
    <a:srgbClr val="F4B183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A65B1-C61C-D2E1-0D0F-963DEA8319CD}" v="282" dt="2024-10-07T12:40:51.291"/>
    <p1510:client id="{BDF110A8-2014-5413-7184-FA0975819C29}" v="11" dt="2024-10-07T07:27:37.250"/>
    <p1510:client id="{FFCB8D42-979D-9101-F719-F8A06B5F1623}" v="2" dt="2024-10-07T15:31:19.2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37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E4DFC-F634-4D73-9D2F-D5ECF1FF85CD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1FF3D-C57E-48FF-9FA6-36005D5C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83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B36CB-D94B-48D4-AFA4-EDA188BF3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966" y="1690777"/>
            <a:ext cx="10354902" cy="1819186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D89B1-64CE-4B05-AAE5-074032DE0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1965" y="3602038"/>
            <a:ext cx="10354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7923-AD00-4B40-943F-2DB19FF6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F46C-F938-4CBC-8F15-216A8FE3D10A}" type="datetime1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A2AF-C284-41F5-855B-FB958ECC8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A1312-A56F-4107-AF60-2CEC1108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99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178C9-A202-4C51-B684-AA032EAB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51712D-40E3-4808-8F41-604367F05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0282E-62AF-462C-ADF8-EAC9CB9AE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6EAA-960A-4B35-B71D-45CC7CF4C89A}" type="datetime1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A18F8-DBB2-4022-9FFD-4187D9DC1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5ED38-9185-4A18-AC56-4057D95F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97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2E3F8-2304-4551-B7FA-8AA677A5C7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176138-96CD-4183-9D23-AF9D8A2FA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F10A5-F94F-471A-BEDA-C188388F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FFF4-AC19-40E8-A174-D57EFF21014A}" type="datetime1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11EF-642F-4FA3-AAC0-A1EB4C176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1B102-DC2E-4793-9367-584169C35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14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236A1-C13E-4D71-BF17-82874A16F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E4EA-D4C6-4E7D-9B43-5949519CE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3DDD2-1229-45D9-A48A-D21A7DCB4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8547-203D-4912-8D04-EC0CB4B549F3}" type="datetime1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D306-A763-4823-B787-EBB23E25D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36E41-53EE-44AD-A9C4-9DE60A1AF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5725" y="6356349"/>
            <a:ext cx="485056" cy="365125"/>
          </a:xfrm>
        </p:spPr>
        <p:txBody>
          <a:bodyPr/>
          <a:lstStyle>
            <a:lvl1pPr algn="ctr">
              <a:defRPr/>
            </a:lvl1pPr>
          </a:lstStyle>
          <a:p>
            <a:fld id="{507B77E4-D16E-4E80-BECE-B10ACE50DA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946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FA1AB-71E0-4F72-877C-EF419049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D2F5F-4EB9-4387-A976-A25B7EDAA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5A7FD-0F4E-4770-BCDE-EEB18302C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F922-E3CD-47C1-8D45-FC14004D0B2C}" type="datetime1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5AE23-3BD8-4F3F-8504-A57CF0148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193EB-4E55-4452-8BFA-FC4ADFB30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14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0426E-C5AA-447E-B245-CE13FAC85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31D3B-A82D-4F42-8161-FDEF5C94C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B4280-832B-4E3E-A685-288574ACE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A551F-DE46-45D9-8187-7C49DB76B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A474-3340-4631-9DB0-720BAB6AA622}" type="datetime1">
              <a:rPr lang="en-GB" smtClean="0"/>
              <a:t>11/06/2025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0D068-AADB-444B-AF96-AEA7A3E52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5855F-6522-410D-9533-DE0786C1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D695F-D396-4053-96F1-06C77BA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2C5B3-4A31-4F74-BA8A-817FF1C2D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DA3FD-8E7C-45F9-AFFD-6944CBA5C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90AE02-86C8-4CB8-919E-B419B2EF7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45E8A-33D4-4584-B0D3-57C9AF296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F32C08-7772-4D0F-83FC-B24E8B9A2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AE19-29B1-4063-A17B-2CCD89F3F0E7}" type="datetime1">
              <a:rPr lang="en-GB" smtClean="0"/>
              <a:t>11/06/2025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221EB3-2F51-4861-8551-80F87B0C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658968-8CEF-46CF-A1E3-23EEB9AD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17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95434-97F3-4F7C-AFD9-F1CE0A296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CDA661-64F2-44BA-9D48-6E8B3978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DA50-ECB6-4FE6-8DF5-8657F25C17DA}" type="datetime1">
              <a:rPr lang="en-GB" smtClean="0"/>
              <a:t>11/06/2025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EAAFA-31AC-488D-BEC9-D608E644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AE410-B0C7-4CCF-B861-7AC0D193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9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2342E-9330-4BB7-8B1D-045B88061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8E3C-A350-4781-9C1F-E5973DBF5E9A}" type="datetime1">
              <a:rPr lang="en-GB" smtClean="0"/>
              <a:t>11/06/2025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965B5D-A0DA-46A2-8211-E32405DC1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383DD-ED93-493E-AF86-79F88303C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19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673DE-20D1-4DE3-9909-301E3458F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304F6-BAFB-4712-9511-A472107E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B43B6-65D9-4DEE-9C63-6F84E8EC0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32E8C-2485-4D6E-AECB-0C245F14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091B-DC22-4419-ABA8-50B5807FCFD9}" type="datetime1">
              <a:rPr lang="en-GB" smtClean="0"/>
              <a:t>11/06/2025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23B59-9DC2-4E2E-A551-295FD78C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55A9DC-2666-4674-A378-4F964ECB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7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9F1A-672D-4601-821E-4E993AAB2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708FC2-EB7D-47B9-BF7A-F9AB3C9884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53C29C-A160-4F25-9587-0CEA60082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D60E5-6D85-45B1-BC0A-68BB62925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1104-2848-41AA-92DB-EE3601664DFF}" type="datetime1">
              <a:rPr lang="en-GB" smtClean="0"/>
              <a:t>11/06/2025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BCEA8-6C61-4C97-BF0B-9E6C516EB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38056-AD93-45F0-A069-03818ECC1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21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1F84AF1-0702-4EF9-813A-2BB361D138CF}"/>
              </a:ext>
            </a:extLst>
          </p:cNvPr>
          <p:cNvSpPr/>
          <p:nvPr userDrawn="1"/>
        </p:nvSpPr>
        <p:spPr>
          <a:xfrm>
            <a:off x="11524891" y="6356349"/>
            <a:ext cx="475890" cy="682806"/>
          </a:xfrm>
          <a:prstGeom prst="roundRect">
            <a:avLst/>
          </a:prstGeom>
          <a:solidFill>
            <a:srgbClr val="0072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D1E01E-7A71-4DCC-B6D0-3CB0B9956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582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0E52C-EF14-4C0E-A81C-450249A6B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ADC1E-D8D2-4584-B53B-A7A901FFF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282-CC0A-4967-B6D4-763B0ADA46A5}" type="datetime1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93FF6-EAEF-4B43-A31B-64728A347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C5121-16DA-467F-8007-37B0D1B44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7581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fld id="{507B77E4-D16E-4E80-BECE-B10ACE50DA1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9BCE69-8B30-40F4-94AB-4CC3EEFA68C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698" y="210500"/>
            <a:ext cx="1576002" cy="103177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9EC2818-4AB5-4BDB-AC2E-6A1E033CFD59}"/>
              </a:ext>
            </a:extLst>
          </p:cNvPr>
          <p:cNvSpPr/>
          <p:nvPr userDrawn="1"/>
        </p:nvSpPr>
        <p:spPr>
          <a:xfrm>
            <a:off x="-63260" y="-74313"/>
            <a:ext cx="444260" cy="71685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83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0072B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hyperlink" Target="https://www.westlancs.gov.uk/more/community-safety/domestic-homicide-reviews.aspx" TargetMode="External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stmorlandandfurnesscsp.org.uk/dhr-ella" TargetMode="External"/><Relationship Id="rId5" Type="http://schemas.openxmlformats.org/officeDocument/2006/relationships/hyperlink" Target="https://cumbriasab.org.uk/sites/default/files/10694942/2024-09/Poppy%20SAR%20Report_1.pdf" TargetMode="External"/><Relationship Id="rId4" Type="http://schemas.openxmlformats.org/officeDocument/2006/relationships/hyperlink" Target="https://lancashiresafeguardingpartnership.org.uk/p/safeguarding-children/child-safeguarding-practice-review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scicb.safeguarding@nhs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E8EF-A4F7-410E-B20E-684EF53A9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2308" y="2890927"/>
            <a:ext cx="10472467" cy="189062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</a:pPr>
            <a:r>
              <a:rPr lang="en-US" sz="4400"/>
              <a:t>Safeguarding Across Primary Care</a:t>
            </a:r>
            <a:br>
              <a:rPr lang="en-US" sz="4400"/>
            </a:br>
            <a:br>
              <a:rPr lang="en-GB" sz="2000"/>
            </a:br>
            <a:r>
              <a:rPr lang="en-GB" sz="2000">
                <a:solidFill>
                  <a:schemeClr val="tx1"/>
                </a:solidFill>
              </a:rPr>
              <a:t>Jane Jones</a:t>
            </a:r>
            <a:br>
              <a:rPr lang="en-GB" sz="2000"/>
            </a:br>
            <a:r>
              <a:rPr lang="en-GB" sz="2000">
                <a:solidFill>
                  <a:schemeClr val="tx1"/>
                </a:solidFill>
              </a:rPr>
              <a:t>Deputy Director of Safeguarding </a:t>
            </a:r>
            <a:br>
              <a:rPr lang="en-GB" sz="2000"/>
            </a:br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163376-754A-466A-BEE9-6F1763FB9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2308" y="4857750"/>
            <a:ext cx="10472467" cy="69532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/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0076B-3459-4DC5-9D1F-43231DD4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4775" y="6356349"/>
            <a:ext cx="466006" cy="365125"/>
          </a:xfrm>
        </p:spPr>
        <p:txBody>
          <a:bodyPr/>
          <a:lstStyle/>
          <a:p>
            <a:pPr algn="ctr"/>
            <a:fld id="{507B77E4-D16E-4E80-BECE-B10ACE50DA11}" type="slidenum">
              <a:rPr lang="en-GB" smtClean="0"/>
              <a:pPr algn="ctr"/>
              <a:t>1</a:t>
            </a:fld>
            <a:endParaRPr lang="en-GB"/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4CB37FD-A960-4A82-8A30-3E7E773A8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784" y="5884727"/>
            <a:ext cx="2063991" cy="94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6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52D587-E1CF-5E40-3710-4EF91880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2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C32884-AE69-D225-0383-F1FE1EEDB000}"/>
              </a:ext>
            </a:extLst>
          </p:cNvPr>
          <p:cNvSpPr txBox="1"/>
          <p:nvPr/>
        </p:nvSpPr>
        <p:spPr>
          <a:xfrm>
            <a:off x="405102" y="194442"/>
            <a:ext cx="123562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dirty="0">
                <a:solidFill>
                  <a:srgbClr val="00619D"/>
                </a:solidFill>
                <a:latin typeface="Arial" panose="020B0604020202020204"/>
                <a:cs typeface="Arial" panose="020B0604020202020204" pitchFamily="34" charset="0"/>
              </a:rPr>
              <a:t>Key Legislation that drives our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dirty="0">
                <a:solidFill>
                  <a:srgbClr val="00619D"/>
                </a:solidFill>
                <a:latin typeface="Arial" panose="020B0604020202020204"/>
                <a:cs typeface="Arial" panose="020B0604020202020204" pitchFamily="34" charset="0"/>
              </a:rPr>
              <a:t>determination &amp; Vision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00619D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A287D2C-E1C1-130E-7734-E3D80E8389B1}"/>
              </a:ext>
            </a:extLst>
          </p:cNvPr>
          <p:cNvSpPr txBox="1">
            <a:spLocks/>
          </p:cNvSpPr>
          <p:nvPr/>
        </p:nvSpPr>
        <p:spPr>
          <a:xfrm>
            <a:off x="587084" y="2111087"/>
            <a:ext cx="3556899" cy="33815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72BC"/>
            </a:solidFill>
          </a:ln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protect and safeguard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enable and empower</a:t>
            </a:r>
            <a:endParaRPr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Addressing causes of the cause </a:t>
            </a:r>
            <a:endParaRPr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Address health inequalities </a:t>
            </a:r>
            <a:endParaRPr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Deliver equity of access to high quality, evidence based services</a:t>
            </a:r>
            <a:endParaRPr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Work in partnership to improve public health outcomes</a:t>
            </a:r>
            <a:endParaRPr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A0EF4C-326C-7CE5-0A39-CC6A9F7B42DE}"/>
              </a:ext>
            </a:extLst>
          </p:cNvPr>
          <p:cNvSpPr/>
          <p:nvPr/>
        </p:nvSpPr>
        <p:spPr>
          <a:xfrm>
            <a:off x="474114" y="5955672"/>
            <a:ext cx="10671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 law Safeguarding statue via</a:t>
            </a: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NHS Constitution, Children Act 1989, 2004, Children and Families Act 2014, Children and Social Care Act 2017, NHS Accountability Framework 2022, </a:t>
            </a:r>
            <a:r>
              <a:rPr kumimoji="0" lang="en-GB" sz="10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DoH</a:t>
            </a: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Promoting the Health of LAC 2015, Working Together to Safeguard Children 2023, Intercollegiate Roles and Competencies: Looked After Children, Children and Adult, Care Act 2014, Domestic Abuse Act, Mental Capacity Act 2005, Modern Slavery 2015, Human Rights 1998 and more ……………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A16E8D-7A2D-4C6A-81F5-712B1E22ECB0}"/>
              </a:ext>
            </a:extLst>
          </p:cNvPr>
          <p:cNvSpPr txBox="1">
            <a:spLocks/>
          </p:cNvSpPr>
          <p:nvPr/>
        </p:nvSpPr>
        <p:spPr>
          <a:xfrm>
            <a:off x="4362944" y="2110492"/>
            <a:ext cx="3556900" cy="33815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rgbClr val="0072BC"/>
            </a:solidFill>
          </a:ln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800" dirty="0">
                <a:solidFill>
                  <a:prstClr val="black"/>
                </a:solidFill>
              </a:rPr>
              <a:t>Implement Legislation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Assurance of Commissioned Services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Partnership Strategy Development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Safeguarding Children Partnership and Adult Boards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Arial" panose="020B0604020202020204"/>
              </a:rPr>
              <a:t>Duty to Co-operate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E46C7FE-194A-B6C0-EBDE-EABDB692FEE1}"/>
              </a:ext>
            </a:extLst>
          </p:cNvPr>
          <p:cNvSpPr txBox="1">
            <a:spLocks/>
          </p:cNvSpPr>
          <p:nvPr/>
        </p:nvSpPr>
        <p:spPr>
          <a:xfrm>
            <a:off x="8138806" y="2110492"/>
            <a:ext cx="3722269" cy="33815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rgbClr val="0072BC"/>
            </a:solidFill>
          </a:ln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Policy Development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Training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Supervision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Arial" panose="020B0604020202020204"/>
              </a:rPr>
              <a:t>Access to advice and support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Leaning to improve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Arial" panose="020B0604020202020204"/>
              </a:rPr>
              <a:t>Proactive and reactive support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Arial" panose="020B0604020202020204"/>
              </a:rPr>
              <a:t>Complex Case Management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188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8B2BED-7040-4782-9744-C38353551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6240" y="1952626"/>
            <a:ext cx="4579327" cy="5719762"/>
          </a:xfrm>
        </p:spPr>
        <p:txBody>
          <a:bodyPr anchor="b">
            <a:normAutofit/>
          </a:bodyPr>
          <a:lstStyle/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GB" i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en-GB" i="1" dirty="0">
                <a:solidFill>
                  <a:schemeClr val="accent4">
                    <a:lumMod val="75000"/>
                  </a:schemeClr>
                </a:solidFill>
              </a:rPr>
              <a:t>Duty of Partnership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Equal partners in Children’s Safeguarding Partnership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Equal partner Child Death Reviews 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Care Act – Adults Safeguarding Boards 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Responsible Body for MCA Amendment Act  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Corporate Parent 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Contest Board</a:t>
            </a: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GB" sz="1800" b="1" i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en-GB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Duty to co-operate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Serious Violence Duty 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Domestic Abuse ​Act </a:t>
            </a: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GB" sz="1800" b="1" dirty="0">
              <a:solidFill>
                <a:srgbClr val="3A08B8"/>
              </a:solidFill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GB" sz="1800" b="1" dirty="0">
              <a:solidFill>
                <a:srgbClr val="3A08B8"/>
              </a:solidFill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GB" sz="1800" b="1" dirty="0">
              <a:solidFill>
                <a:srgbClr val="3A08B8"/>
              </a:solidFill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GB" sz="1800" b="1" dirty="0">
              <a:solidFill>
                <a:srgbClr val="3A08B8"/>
              </a:solidFill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GB" sz="1800" b="1" dirty="0">
              <a:solidFill>
                <a:srgbClr val="3A08B8"/>
              </a:solidFill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GB" sz="1200" dirty="0"/>
          </a:p>
          <a:p>
            <a:pPr marL="0" indent="0" fontAlgn="base">
              <a:buNone/>
            </a:pPr>
            <a:endParaRPr lang="en-GB" sz="1800" b="1" dirty="0"/>
          </a:p>
          <a:p>
            <a:pPr marL="0" indent="0">
              <a:buNone/>
            </a:pPr>
            <a:endParaRPr lang="en-GB" sz="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27" y="5547647"/>
            <a:ext cx="943561" cy="1024603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68B2BED-7040-4782-9744-C38353551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35067" y="1338262"/>
            <a:ext cx="7477125" cy="5719763"/>
          </a:xfrm>
        </p:spPr>
        <p:txBody>
          <a:bodyPr anchor="b">
            <a:normAutofit fontScale="85000" lnSpcReduction="20000"/>
          </a:bodyPr>
          <a:lstStyle/>
          <a:p>
            <a:pPr marL="0" indent="0" fontAlgn="base">
              <a:buNone/>
            </a:pPr>
            <a:endParaRPr lang="en-GB" sz="3500" i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fontAlgn="base">
              <a:buNone/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Statutory 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Assurance, Effectiveness &amp; Scrutiny, services commissioned or delivered in geographical area through a Population health lens 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Risks outside the Home-Children and Adult Exploitation, FGM, Modern Slavery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Neglect, Abuse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PREVENT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Young people transitioning to Adulthood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Digital &amp; Data Programmes, Health Care record, Child Protection    Information Systems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Mental Capacity/Deprivation of Liberties/Liberty Protection Safeguards </a:t>
            </a:r>
            <a:r>
              <a:rPr lang="en-GB" sz="21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​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Health Partnerships, collaboration, connectivity, training &amp; workforce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System Improvements Learning and Death reviews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Research in practice, academic evaluation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GB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Children In Care and Care Leavers </a:t>
            </a: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GB" sz="1700" dirty="0">
              <a:solidFill>
                <a:srgbClr val="0070C0"/>
              </a:solidFill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GB" sz="1800" dirty="0">
              <a:solidFill>
                <a:srgbClr val="F33BD0"/>
              </a:solidFill>
              <a:latin typeface="+mj-lt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GB" sz="1800" b="1" dirty="0">
              <a:solidFill>
                <a:srgbClr val="F33BD0"/>
              </a:solidFill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GB" sz="1800" b="1" i="1" dirty="0">
              <a:solidFill>
                <a:srgbClr val="F33BD0"/>
              </a:solidFill>
            </a:endParaRPr>
          </a:p>
          <a:p>
            <a:pPr marL="0" indent="0" fontAlgn="base">
              <a:buNone/>
            </a:pPr>
            <a:r>
              <a:rPr lang="en-GB" sz="1800" dirty="0">
                <a:solidFill>
                  <a:srgbClr val="0070C0"/>
                </a:solidFill>
              </a:rPr>
              <a:t>                                 </a:t>
            </a:r>
          </a:p>
          <a:p>
            <a:pPr marL="0" indent="0" fontAlgn="base">
              <a:buNone/>
            </a:pPr>
            <a:endParaRPr lang="en-GB" sz="1800" b="1" dirty="0"/>
          </a:p>
          <a:p>
            <a:pPr fontAlgn="base"/>
            <a:endParaRPr lang="en-GB" sz="1800" b="1" dirty="0"/>
          </a:p>
          <a:p>
            <a:endParaRPr lang="en-GB" sz="8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71500" y="367804"/>
            <a:ext cx="6067425" cy="514027"/>
          </a:xfrm>
        </p:spPr>
        <p:txBody>
          <a:bodyPr>
            <a:noAutofit/>
          </a:bodyPr>
          <a:lstStyle/>
          <a:p>
            <a:r>
              <a:rPr lang="en-GB" sz="4400" b="1" dirty="0">
                <a:solidFill>
                  <a:srgbClr val="00619D"/>
                </a:solidFill>
                <a:cs typeface="Arial" panose="020B0604020202020204" pitchFamily="34" charset="0"/>
              </a:rPr>
              <a:t>Work Programme</a:t>
            </a:r>
            <a:endParaRPr lang="en-GB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6AD5F3-1A97-73B9-AF77-A980CB1AF000}"/>
              </a:ext>
            </a:extLst>
          </p:cNvPr>
          <p:cNvSpPr txBox="1"/>
          <p:nvPr/>
        </p:nvSpPr>
        <p:spPr>
          <a:xfrm>
            <a:off x="4735067" y="5182398"/>
            <a:ext cx="8762999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800" b="1" i="1" dirty="0">
                <a:solidFill>
                  <a:srgbClr val="7030A0"/>
                </a:solidFill>
                <a:latin typeface="+mj-lt"/>
              </a:rPr>
              <a:t>Responsiveness</a:t>
            </a:r>
          </a:p>
          <a:p>
            <a:pPr fontAlgn="base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+mj-lt"/>
              </a:rPr>
              <a:t>​Voice of the CYP and vulnerable individual</a:t>
            </a:r>
          </a:p>
          <a:p>
            <a:pPr fontAlgn="base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+mj-lt"/>
              </a:rPr>
              <a:t>Resilience and health and wellbeing of our workforce</a:t>
            </a:r>
          </a:p>
          <a:p>
            <a:pPr fontAlgn="base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+mj-lt"/>
              </a:rPr>
              <a:t>Workforce development, opportunities </a:t>
            </a:r>
          </a:p>
          <a:p>
            <a:pPr fontAlgn="base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+mj-lt"/>
              </a:rPr>
              <a:t>Trauma informed Lancashire and south Cumbria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194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A874D-78A9-196D-23AE-6C7DA69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80" y="184101"/>
            <a:ext cx="9273945" cy="92796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ICB Safeguarding Governance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63AE9-B546-EBA9-DD22-D6C6A8CE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370" y="2611642"/>
            <a:ext cx="3287985" cy="683490"/>
          </a:xfr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dirty="0"/>
              <a:t>ICS Safeguarding Strategy &amp; Assurance Group (</a:t>
            </a:r>
            <a:r>
              <a:rPr lang="en-GB" dirty="0" err="1"/>
              <a:t>Qly</a:t>
            </a:r>
            <a:r>
              <a:rPr lang="en-GB" dirty="0"/>
              <a:t>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647BC9-6114-77B6-58ED-2B3FEF0FD720}"/>
              </a:ext>
            </a:extLst>
          </p:cNvPr>
          <p:cNvSpPr txBox="1">
            <a:spLocks/>
          </p:cNvSpPr>
          <p:nvPr/>
        </p:nvSpPr>
        <p:spPr>
          <a:xfrm>
            <a:off x="955842" y="3609189"/>
            <a:ext cx="2385730" cy="5729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ICS Leaders Business &amp; Assurance Meeting (</a:t>
            </a:r>
            <a:r>
              <a:rPr lang="en-GB" dirty="0" err="1"/>
              <a:t>Qly</a:t>
            </a:r>
            <a:r>
              <a:rPr lang="en-GB" dirty="0"/>
              <a:t>)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75253CD-674A-24DB-FFA3-5BDEF8F922AF}"/>
              </a:ext>
            </a:extLst>
          </p:cNvPr>
          <p:cNvSpPr txBox="1">
            <a:spLocks/>
          </p:cNvSpPr>
          <p:nvPr/>
        </p:nvSpPr>
        <p:spPr>
          <a:xfrm>
            <a:off x="3752391" y="3540474"/>
            <a:ext cx="1837976" cy="7653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dirty="0"/>
              <a:t>ICB Safeguarding Leadership Team</a:t>
            </a:r>
            <a:r>
              <a:rPr lang="en-GB" sz="1400" dirty="0"/>
              <a:t> (Bi-Mthly)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1A8EB86-2E56-8515-2CF8-B47FCE02B87C}"/>
              </a:ext>
            </a:extLst>
          </p:cNvPr>
          <p:cNvSpPr txBox="1">
            <a:spLocks/>
          </p:cNvSpPr>
          <p:nvPr/>
        </p:nvSpPr>
        <p:spPr>
          <a:xfrm>
            <a:off x="5727302" y="3524311"/>
            <a:ext cx="1695607" cy="7976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dirty="0"/>
              <a:t>ICB Safeguarding SMT </a:t>
            </a:r>
            <a:r>
              <a:rPr lang="en-GB" sz="1400" dirty="0"/>
              <a:t>(Weekly)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94711F5-351B-D832-00B4-F7B17A9AE39E}"/>
              </a:ext>
            </a:extLst>
          </p:cNvPr>
          <p:cNvSpPr txBox="1">
            <a:spLocks/>
          </p:cNvSpPr>
          <p:nvPr/>
        </p:nvSpPr>
        <p:spPr>
          <a:xfrm>
            <a:off x="9703698" y="3339781"/>
            <a:ext cx="1923720" cy="3999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200" dirty="0"/>
              <a:t>Multiple Professional Huddles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D3E87F4-12B7-31E8-14C4-896EADFDD764}"/>
              </a:ext>
            </a:extLst>
          </p:cNvPr>
          <p:cNvSpPr txBox="1">
            <a:spLocks/>
          </p:cNvSpPr>
          <p:nvPr/>
        </p:nvSpPr>
        <p:spPr>
          <a:xfrm>
            <a:off x="3739651" y="4661673"/>
            <a:ext cx="3957143" cy="683490"/>
          </a:xfrm>
          <a:prstGeom prst="rect">
            <a:avLst/>
          </a:prstGeom>
          <a:solidFill>
            <a:srgbClr val="DB7B92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ICB Placed Based Assurance Meeting (</a:t>
            </a:r>
            <a:r>
              <a:rPr lang="en-GB" dirty="0" err="1"/>
              <a:t>Qly</a:t>
            </a:r>
            <a:r>
              <a:rPr lang="en-GB" dirty="0"/>
              <a:t>)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B634746-375D-5F3F-5D9C-09652A709E44}"/>
              </a:ext>
            </a:extLst>
          </p:cNvPr>
          <p:cNvCxnSpPr>
            <a:cxnSpLocks/>
          </p:cNvCxnSpPr>
          <p:nvPr/>
        </p:nvCxnSpPr>
        <p:spPr>
          <a:xfrm>
            <a:off x="5026234" y="3255009"/>
            <a:ext cx="0" cy="269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2FC6245-43E6-A0C4-39D3-B02C05C047E8}"/>
              </a:ext>
            </a:extLst>
          </p:cNvPr>
          <p:cNvSpPr txBox="1">
            <a:spLocks/>
          </p:cNvSpPr>
          <p:nvPr/>
        </p:nvSpPr>
        <p:spPr>
          <a:xfrm>
            <a:off x="3739651" y="5630576"/>
            <a:ext cx="3931741" cy="68349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Collaborative Forums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Multi Agency – (</a:t>
            </a:r>
            <a:r>
              <a:rPr lang="en-GB" dirty="0" err="1"/>
              <a:t>Qly</a:t>
            </a:r>
            <a:r>
              <a:rPr lang="en-GB" dirty="0"/>
              <a:t>)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2483FBC-8D5B-E6B9-8476-488417115988}"/>
              </a:ext>
            </a:extLst>
          </p:cNvPr>
          <p:cNvSpPr txBox="1">
            <a:spLocks/>
          </p:cNvSpPr>
          <p:nvPr/>
        </p:nvSpPr>
        <p:spPr>
          <a:xfrm>
            <a:off x="9692357" y="2794221"/>
            <a:ext cx="1935061" cy="3999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200" dirty="0"/>
              <a:t>Children in Care Professionals 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41BF2F8-0DBE-4827-8F3D-AA3C93680BEA}"/>
              </a:ext>
            </a:extLst>
          </p:cNvPr>
          <p:cNvSpPr txBox="1">
            <a:spLocks/>
          </p:cNvSpPr>
          <p:nvPr/>
        </p:nvSpPr>
        <p:spPr>
          <a:xfrm>
            <a:off x="4290900" y="2746255"/>
            <a:ext cx="2864393" cy="508754"/>
          </a:xfrm>
          <a:prstGeom prst="rect">
            <a:avLst/>
          </a:prstGeom>
          <a:solidFill>
            <a:srgbClr val="C18996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CNO Meeting 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E469A898-3C34-7E5A-DA62-A93F70B4AFD3}"/>
              </a:ext>
            </a:extLst>
          </p:cNvPr>
          <p:cNvSpPr txBox="1">
            <a:spLocks/>
          </p:cNvSpPr>
          <p:nvPr/>
        </p:nvSpPr>
        <p:spPr>
          <a:xfrm>
            <a:off x="4311151" y="1970847"/>
            <a:ext cx="2864393" cy="479066"/>
          </a:xfrm>
          <a:prstGeom prst="rect">
            <a:avLst/>
          </a:prstGeom>
          <a:solidFill>
            <a:srgbClr val="C18996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ICB Quality Committee</a:t>
            </a: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2807F1B7-9067-4A15-9FC4-F2180DF21F42}"/>
              </a:ext>
            </a:extLst>
          </p:cNvPr>
          <p:cNvSpPr txBox="1">
            <a:spLocks/>
          </p:cNvSpPr>
          <p:nvPr/>
        </p:nvSpPr>
        <p:spPr>
          <a:xfrm>
            <a:off x="7552611" y="3524020"/>
            <a:ext cx="1859838" cy="7818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dirty="0"/>
              <a:t>Desi Dr, Named GP Named Dr &amp; </a:t>
            </a:r>
            <a:r>
              <a:rPr lang="en-GB" sz="1800" dirty="0" err="1"/>
              <a:t>CiC</a:t>
            </a:r>
            <a:r>
              <a:rPr lang="en-GB" sz="1800" dirty="0"/>
              <a:t> </a:t>
            </a:r>
            <a:r>
              <a:rPr lang="en-GB" sz="1400" dirty="0"/>
              <a:t>(mthly)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FBEA3279-3FE8-17AA-8BA4-215123DA37D4}"/>
              </a:ext>
            </a:extLst>
          </p:cNvPr>
          <p:cNvSpPr txBox="1">
            <a:spLocks/>
          </p:cNvSpPr>
          <p:nvPr/>
        </p:nvSpPr>
        <p:spPr>
          <a:xfrm>
            <a:off x="9692358" y="2335451"/>
            <a:ext cx="1935060" cy="30311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Networks 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BD6C00E8-70A9-A2F6-4B73-2AFAE53A003F}"/>
              </a:ext>
            </a:extLst>
          </p:cNvPr>
          <p:cNvSpPr txBox="1">
            <a:spLocks/>
          </p:cNvSpPr>
          <p:nvPr/>
        </p:nvSpPr>
        <p:spPr>
          <a:xfrm>
            <a:off x="4290899" y="1113286"/>
            <a:ext cx="2864393" cy="508754"/>
          </a:xfrm>
          <a:prstGeom prst="rect">
            <a:avLst/>
          </a:prstGeom>
          <a:solidFill>
            <a:srgbClr val="C18996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ICB Board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5ACB98E-D67E-C588-17A8-4EBD25F6F845}"/>
              </a:ext>
            </a:extLst>
          </p:cNvPr>
          <p:cNvCxnSpPr>
            <a:cxnSpLocks/>
          </p:cNvCxnSpPr>
          <p:nvPr/>
        </p:nvCxnSpPr>
        <p:spPr>
          <a:xfrm>
            <a:off x="2073711" y="3318280"/>
            <a:ext cx="0" cy="269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C2F1060-2FD9-0F59-A796-7418CE622E35}"/>
              </a:ext>
            </a:extLst>
          </p:cNvPr>
          <p:cNvCxnSpPr>
            <a:cxnSpLocks/>
          </p:cNvCxnSpPr>
          <p:nvPr/>
        </p:nvCxnSpPr>
        <p:spPr>
          <a:xfrm>
            <a:off x="6739834" y="3257447"/>
            <a:ext cx="0" cy="269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8D3B30-A65D-2F44-4686-7332A7B40814}"/>
              </a:ext>
            </a:extLst>
          </p:cNvPr>
          <p:cNvSpPr txBox="1">
            <a:spLocks/>
          </p:cNvSpPr>
          <p:nvPr/>
        </p:nvSpPr>
        <p:spPr>
          <a:xfrm>
            <a:off x="9703698" y="3895659"/>
            <a:ext cx="1923720" cy="3403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200" dirty="0"/>
              <a:t>HOS Provider Collaborative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C497A30-00C2-ADAE-4756-D62D892A4ED0}"/>
              </a:ext>
            </a:extLst>
          </p:cNvPr>
          <p:cNvCxnSpPr>
            <a:cxnSpLocks/>
          </p:cNvCxnSpPr>
          <p:nvPr/>
        </p:nvCxnSpPr>
        <p:spPr>
          <a:xfrm>
            <a:off x="5826334" y="2483371"/>
            <a:ext cx="0" cy="269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C4A7BFE-7A92-F72F-12A7-73CB67B94868}"/>
              </a:ext>
            </a:extLst>
          </p:cNvPr>
          <p:cNvCxnSpPr>
            <a:cxnSpLocks/>
          </p:cNvCxnSpPr>
          <p:nvPr/>
        </p:nvCxnSpPr>
        <p:spPr>
          <a:xfrm>
            <a:off x="5830988" y="1641797"/>
            <a:ext cx="0" cy="269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819B46C-8980-FA4C-A795-B2697B60FC2C}"/>
              </a:ext>
            </a:extLst>
          </p:cNvPr>
          <p:cNvCxnSpPr>
            <a:cxnSpLocks/>
          </p:cNvCxnSpPr>
          <p:nvPr/>
        </p:nvCxnSpPr>
        <p:spPr>
          <a:xfrm>
            <a:off x="5815748" y="5361564"/>
            <a:ext cx="0" cy="269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94C6D63-CA72-0285-715E-A7AC052A23B3}"/>
              </a:ext>
            </a:extLst>
          </p:cNvPr>
          <p:cNvCxnSpPr>
            <a:cxnSpLocks/>
          </p:cNvCxnSpPr>
          <p:nvPr/>
        </p:nvCxnSpPr>
        <p:spPr>
          <a:xfrm>
            <a:off x="5026234" y="4361028"/>
            <a:ext cx="0" cy="269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04E43DF-57B3-CA73-1AE4-23107A89C25A}"/>
              </a:ext>
            </a:extLst>
          </p:cNvPr>
          <p:cNvCxnSpPr>
            <a:cxnSpLocks/>
          </p:cNvCxnSpPr>
          <p:nvPr/>
        </p:nvCxnSpPr>
        <p:spPr>
          <a:xfrm>
            <a:off x="6762582" y="4361028"/>
            <a:ext cx="0" cy="269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C34A7C7-8C3A-D323-D956-50976A8A6E97}"/>
              </a:ext>
            </a:extLst>
          </p:cNvPr>
          <p:cNvCxnSpPr>
            <a:cxnSpLocks/>
          </p:cNvCxnSpPr>
          <p:nvPr/>
        </p:nvCxnSpPr>
        <p:spPr>
          <a:xfrm>
            <a:off x="3341572" y="3842985"/>
            <a:ext cx="39807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8887AE0-F7E8-3BA4-AC1C-A15C3817166C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3988355" y="2985997"/>
            <a:ext cx="302545" cy="146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854609D-CA71-5252-7F8F-00D35DB88D80}"/>
              </a:ext>
            </a:extLst>
          </p:cNvPr>
          <p:cNvSpPr txBox="1">
            <a:spLocks/>
          </p:cNvSpPr>
          <p:nvPr/>
        </p:nvSpPr>
        <p:spPr>
          <a:xfrm>
            <a:off x="9703698" y="4459857"/>
            <a:ext cx="1923720" cy="3403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200" dirty="0"/>
              <a:t>System Leaders Best Practice Network 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E5F55B0F-D69A-C6BC-1269-A8D8ADA96A98}"/>
              </a:ext>
            </a:extLst>
          </p:cNvPr>
          <p:cNvSpPr txBox="1">
            <a:spLocks/>
          </p:cNvSpPr>
          <p:nvPr/>
        </p:nvSpPr>
        <p:spPr>
          <a:xfrm>
            <a:off x="1036114" y="4670353"/>
            <a:ext cx="2385730" cy="674808"/>
          </a:xfrm>
          <a:prstGeom prst="rect">
            <a:avLst/>
          </a:prstGeom>
          <a:solidFill>
            <a:srgbClr val="DB7B92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dirty="0"/>
              <a:t>Safeguarding Strategy and Annual Planning session x2 yearly </a:t>
            </a:r>
          </a:p>
        </p:txBody>
      </p:sp>
    </p:spTree>
    <p:extLst>
      <p:ext uri="{BB962C8B-B14F-4D97-AF65-F5344CB8AC3E}">
        <p14:creationId xmlns:p14="http://schemas.microsoft.com/office/powerpoint/2010/main" val="1949597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13E4D-96E9-462C-85CA-D9DEA9C25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933" y="108596"/>
            <a:ext cx="9393148" cy="877079"/>
          </a:xfrm>
        </p:spPr>
        <p:txBody>
          <a:bodyPr/>
          <a:lstStyle/>
          <a:p>
            <a:r>
              <a:rPr lang="en-GB" sz="2200" b="1">
                <a:solidFill>
                  <a:schemeClr val="accent4">
                    <a:lumMod val="75000"/>
                  </a:schemeClr>
                </a:solidFill>
              </a:rPr>
              <a:t>Partnership Duty - </a:t>
            </a:r>
            <a:r>
              <a:rPr lang="en-GB" sz="2000" b="1">
                <a:solidFill>
                  <a:schemeClr val="accent1"/>
                </a:solidFill>
              </a:rPr>
              <a:t>Safeguarding Case Reviews Q1 and Q2 </a:t>
            </a:r>
            <a:endParaRPr lang="en-GB" sz="2000" b="1">
              <a:solidFill>
                <a:schemeClr val="accent1"/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60C49-DC5F-4613-AF79-60E16471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8326" y="6511797"/>
            <a:ext cx="485056" cy="365125"/>
          </a:xfrm>
        </p:spPr>
        <p:txBody>
          <a:bodyPr/>
          <a:lstStyle/>
          <a:p>
            <a:fld id="{507B77E4-D16E-4E80-BECE-B10ACE50DA11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F0E7996F-E488-87D1-BC8C-31FF6FEA529F}"/>
              </a:ext>
            </a:extLst>
          </p:cNvPr>
          <p:cNvSpPr/>
          <p:nvPr/>
        </p:nvSpPr>
        <p:spPr>
          <a:xfrm>
            <a:off x="2763084" y="3495169"/>
            <a:ext cx="180000" cy="180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601D73BB-F073-DE84-6389-16B375D633CD}"/>
              </a:ext>
            </a:extLst>
          </p:cNvPr>
          <p:cNvSpPr/>
          <p:nvPr/>
        </p:nvSpPr>
        <p:spPr>
          <a:xfrm rot="5400000">
            <a:off x="3748477" y="3495169"/>
            <a:ext cx="180000" cy="180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F6C8C84-5627-B571-A344-E58CDDB4C6B1}"/>
              </a:ext>
            </a:extLst>
          </p:cNvPr>
          <p:cNvSpPr/>
          <p:nvPr/>
        </p:nvSpPr>
        <p:spPr>
          <a:xfrm rot="10800000">
            <a:off x="4761657" y="3495169"/>
            <a:ext cx="180000" cy="180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666152-46DC-DA95-CE5F-9E3A6AB616C5}"/>
              </a:ext>
            </a:extLst>
          </p:cNvPr>
          <p:cNvSpPr/>
          <p:nvPr/>
        </p:nvSpPr>
        <p:spPr>
          <a:xfrm rot="10800000">
            <a:off x="5773119" y="3495169"/>
            <a:ext cx="180000" cy="180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34" name="Flowchart: Extract 33">
            <a:extLst>
              <a:ext uri="{FF2B5EF4-FFF2-40B4-BE49-F238E27FC236}">
                <a16:creationId xmlns:a16="http://schemas.microsoft.com/office/drawing/2014/main" id="{36FB54FB-2493-4481-AB49-B7A3EBCB4E85}"/>
              </a:ext>
            </a:extLst>
          </p:cNvPr>
          <p:cNvSpPr/>
          <p:nvPr/>
        </p:nvSpPr>
        <p:spPr>
          <a:xfrm>
            <a:off x="3138167" y="3641682"/>
            <a:ext cx="175399" cy="171318"/>
          </a:xfrm>
          <a:prstGeom prst="flowChartExtra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5" name="Flowchart: Merge 34">
            <a:extLst>
              <a:ext uri="{FF2B5EF4-FFF2-40B4-BE49-F238E27FC236}">
                <a16:creationId xmlns:a16="http://schemas.microsoft.com/office/drawing/2014/main" id="{50044621-0EBB-48F5-A89D-2B89BEED85CF}"/>
              </a:ext>
            </a:extLst>
          </p:cNvPr>
          <p:cNvSpPr/>
          <p:nvPr/>
        </p:nvSpPr>
        <p:spPr>
          <a:xfrm>
            <a:off x="5581092" y="3638679"/>
            <a:ext cx="233866" cy="205582"/>
          </a:xfrm>
          <a:prstGeom prst="flowChartMer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B587C41-F2BA-C4EC-1D2F-D25CD0A043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150054"/>
              </p:ext>
            </p:extLst>
          </p:nvPr>
        </p:nvGraphicFramePr>
        <p:xfrm>
          <a:off x="1611313" y="1143000"/>
          <a:ext cx="7096125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343427" imgH="1733499" progId="Excel.Sheet.12">
                  <p:embed/>
                </p:oleObj>
              </mc:Choice>
              <mc:Fallback>
                <p:oleObj name="Worksheet" r:id="rId2" imgW="5343427" imgH="1733499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B587C41-F2BA-C4EC-1D2F-D25CD0A043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11313" y="1143000"/>
                        <a:ext cx="7096125" cy="213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AEAA4C-73DB-C1CF-2CAB-58359EA17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454674"/>
              </p:ext>
            </p:extLst>
          </p:nvPr>
        </p:nvGraphicFramePr>
        <p:xfrm>
          <a:off x="1922183" y="3429000"/>
          <a:ext cx="3652588" cy="3198080"/>
        </p:xfrm>
        <a:graphic>
          <a:graphicData uri="http://schemas.openxmlformats.org/drawingml/2006/table">
            <a:tbl>
              <a:tblPr/>
              <a:tblGrid>
                <a:gridCol w="3652588">
                  <a:extLst>
                    <a:ext uri="{9D8B030D-6E8A-4147-A177-3AD203B41FA5}">
                      <a16:colId xmlns:a16="http://schemas.microsoft.com/office/drawing/2014/main" val="3291663727"/>
                    </a:ext>
                  </a:extLst>
                </a:gridCol>
              </a:tblGrid>
              <a:tr h="296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ase"/>
                      <a:r>
                        <a:rPr lang="en-GB" sz="1400" b="1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Publications: Q1 and Q2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A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80745"/>
                  </a:ext>
                </a:extLst>
              </a:tr>
              <a:tr h="2725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ase"/>
                      <a:r>
                        <a:rPr lang="en-US" sz="1200" b="1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CSPRs</a:t>
                      </a:r>
                    </a:p>
                    <a:p>
                      <a:pPr algn="l" fontAlgn="base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Case of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4"/>
                        </a:rPr>
                        <a:t>Lily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(April 2024)</a:t>
                      </a:r>
                    </a:p>
                    <a:p>
                      <a:pPr algn="l" fontAlgn="base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CSPR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4"/>
                        </a:rPr>
                        <a:t>Aiden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(September 2024)</a:t>
                      </a:r>
                    </a:p>
                    <a:p>
                      <a:pPr algn="l" fontAlgn="base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CSPR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4"/>
                        </a:rPr>
                        <a:t>Olivia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(September 2024)</a:t>
                      </a:r>
                    </a:p>
                    <a:p>
                      <a:pPr algn="l" fontAlgn="base"/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SARs</a:t>
                      </a:r>
                    </a:p>
                    <a:p>
                      <a:pPr algn="l" fontAlgn="base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SAR </a:t>
                      </a:r>
                      <a:r>
                        <a:rPr lang="en-US" sz="1200" b="0" i="0" u="none" strike="noStrike">
                          <a:solidFill>
                            <a:srgbClr val="0072BC"/>
                          </a:solidFill>
                          <a:effectLst/>
                          <a:latin typeface="Arial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Poppy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(September 2024)</a:t>
                      </a:r>
                    </a:p>
                    <a:p>
                      <a:pPr algn="l" fontAlgn="base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DHRs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base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DHR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6"/>
                        </a:rPr>
                        <a:t>Ella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(June 2024) </a:t>
                      </a:r>
                      <a:endParaRPr lang="en-US" sz="1200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base"/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DHR 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7"/>
                        </a:rPr>
                        <a:t>Anne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(December 2023)</a:t>
                      </a:r>
                    </a:p>
                    <a:p>
                      <a:pPr algn="l" fontAlgn="base"/>
                      <a:endParaRPr lang="en-US" sz="50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/>
                      <a:endParaRPr lang="en-US" sz="1200" b="0" i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964003"/>
                  </a:ext>
                </a:extLst>
              </a:tr>
              <a:tr h="162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auto"/>
                      <a:r>
                        <a:rPr lang="en-GB" sz="500" b="0" i="0" strike="sng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​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6786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B743D06-B76B-DC7B-7034-76C21565C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383864"/>
              </p:ext>
            </p:extLst>
          </p:nvPr>
        </p:nvGraphicFramePr>
        <p:xfrm>
          <a:off x="6145146" y="3429000"/>
          <a:ext cx="3855816" cy="3198079"/>
        </p:xfrm>
        <a:graphic>
          <a:graphicData uri="http://schemas.openxmlformats.org/drawingml/2006/table">
            <a:tbl>
              <a:tblPr/>
              <a:tblGrid>
                <a:gridCol w="1873522">
                  <a:extLst>
                    <a:ext uri="{9D8B030D-6E8A-4147-A177-3AD203B41FA5}">
                      <a16:colId xmlns:a16="http://schemas.microsoft.com/office/drawing/2014/main" val="2693714684"/>
                    </a:ext>
                  </a:extLst>
                </a:gridCol>
                <a:gridCol w="1982294">
                  <a:extLst>
                    <a:ext uri="{9D8B030D-6E8A-4147-A177-3AD203B41FA5}">
                      <a16:colId xmlns:a16="http://schemas.microsoft.com/office/drawing/2014/main" val="3223639932"/>
                    </a:ext>
                  </a:extLst>
                </a:gridCol>
              </a:tblGrid>
              <a:tr h="310256"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Learning Themes: Q1 and Q2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9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184329"/>
                  </a:ext>
                </a:extLst>
              </a:tr>
              <a:tr h="8376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trike="noStrike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Substance and alcohol misuse- recognition and signpost to dual diagnosis pathway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Supporting people with complex needs and the value of multi-agency collaboration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909223"/>
                  </a:ext>
                </a:extLst>
              </a:tr>
              <a:tr h="7343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0" i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Assessment of risk factors in relation to vulnerability</a:t>
                      </a:r>
                      <a:endParaRPr lang="en-GB" sz="1200" b="0" i="0"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baseline="0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Escalation process for frontline workers to access timely response</a:t>
                      </a:r>
                      <a:endParaRPr lang="en-GB" sz="1200" strike="noStrike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851561"/>
                  </a:ext>
                </a:extLst>
              </a:tr>
              <a:tr h="571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trike="noStrike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Intrafamilial Sexual Abuse</a:t>
                      </a:r>
                      <a:endParaRPr lang="en-GB" sz="1200" b="0" i="0"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trike="noStrike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Physical abuse – salt poisoning</a:t>
                      </a:r>
                      <a:endParaRPr lang="en-GB" sz="1200" b="0" i="0" u="none" strike="noStrike" baseline="0" noProof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24616"/>
                  </a:ext>
                </a:extLst>
              </a:tr>
              <a:tr h="46538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strike="noStrike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Mental ill health /MCA implementation</a:t>
                      </a:r>
                      <a:endParaRPr lang="en-US"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Adult child to parental abuse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251960"/>
                  </a:ext>
                </a:extLst>
              </a:tr>
              <a:tr h="27923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strike="noStrike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Suicide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Neurodiversity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499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919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6D607B-B556-F4BC-FE98-6F22A5EE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t>6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1E3622-71F2-6EA7-036D-7A2F13A43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408" y="1679714"/>
            <a:ext cx="9280292" cy="44476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66283E-E7B1-58CE-A08A-3A5A033E872D}"/>
              </a:ext>
            </a:extLst>
          </p:cNvPr>
          <p:cNvSpPr txBox="1"/>
          <p:nvPr/>
        </p:nvSpPr>
        <p:spPr>
          <a:xfrm>
            <a:off x="772850" y="435330"/>
            <a:ext cx="8887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dirty="0">
                <a:solidFill>
                  <a:srgbClr val="00619D"/>
                </a:solidFill>
                <a:latin typeface="Arial" panose="020B0604020202020204"/>
                <a:cs typeface="Arial" panose="020B0604020202020204" pitchFamily="34" charset="0"/>
              </a:rPr>
              <a:t>Safeguarding Assurance 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rgbClr val="00619D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0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E368BF-5ECA-D2F3-79C6-7C1986C14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42ACB-6E66-F669-0EE5-CBF9F26C3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/>
              <a:t>Support for Services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0F298-8762-B489-0368-E3A98480F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718" y="1711564"/>
            <a:ext cx="10557353" cy="477931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Safeguarding Advice and Support Line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Named GP model in place to allow full week coverage</a:t>
            </a:r>
            <a:endParaRPr lang="en-GB" dirty="0">
              <a:cs typeface="Arial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1"/>
                </a:solidFill>
              </a:rPr>
              <a:t>Sample policies in place on Safeguarding Adults, Children, Prevent and MCA have previously been circulated for Practices to adopt,  sample policies will move towards a checklist approach for practices to benchmark against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1"/>
                </a:solidFill>
              </a:rPr>
              <a:t>Training offer includes Partnership training, ICB Lunch and Learn and bespoke training 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1"/>
                </a:solidFill>
              </a:rPr>
              <a:t>Regular safeguarding bulletin with key updates, learning points and useful contacts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1"/>
                </a:solidFill>
                <a:cs typeface="Arial"/>
              </a:rPr>
              <a:t>Safeguarding page within the Hub for resources and training.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 hoc support as requested </a:t>
            </a:r>
            <a:endParaRPr lang="en-GB" dirty="0">
              <a:cs typeface="Arial"/>
            </a:endParaRPr>
          </a:p>
          <a:p>
            <a:endParaRPr lang="en-GB" dirty="0">
              <a:solidFill>
                <a:srgbClr val="FF0000"/>
              </a:solidFill>
              <a:cs typeface="Arial"/>
            </a:endParaRPr>
          </a:p>
          <a:p>
            <a:endParaRPr lang="en-GB" dirty="0">
              <a:cs typeface="Arial" panose="020B0604020202020204"/>
            </a:endParaRPr>
          </a:p>
          <a:p>
            <a:endParaRPr lang="en-GB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115BB-9AA0-808D-92E6-A5BCEB98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903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6B9CD-2EFE-1B46-8170-51425C82F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00DC1-6849-3808-F7EE-E4E422EF4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518" y="136526"/>
            <a:ext cx="9358223" cy="1325563"/>
          </a:xfrm>
        </p:spPr>
        <p:txBody>
          <a:bodyPr>
            <a:normAutofit/>
          </a:bodyPr>
          <a:lstStyle/>
          <a:p>
            <a:r>
              <a:rPr lang="en-GB" sz="4400" b="1"/>
              <a:t>Our Proposals…………….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FABA-455A-B262-B082-B7545559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2"/>
            <a:ext cx="10515600" cy="51498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Continue to work closely across primary care, quality and safeguarding including proactive visits, response to incidents</a:t>
            </a:r>
          </a:p>
          <a:p>
            <a:r>
              <a:rPr lang="en-GB" dirty="0">
                <a:solidFill>
                  <a:schemeClr val="tx1"/>
                </a:solidFill>
                <a:cs typeface="Arial"/>
              </a:rPr>
              <a:t>Raise awareness of support </a:t>
            </a:r>
          </a:p>
          <a:p>
            <a:r>
              <a:rPr lang="en-GB" dirty="0">
                <a:solidFill>
                  <a:schemeClr val="tx1"/>
                </a:solidFill>
              </a:rPr>
              <a:t>Continued development of audit and assurance processes, safeguarding benchmark across POD Services this year 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</a:rPr>
              <a:t>Review and refresh of messaging, intranet, training and touch points 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</a:rPr>
              <a:t>Consider future support and training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endParaRPr lang="en-GB" dirty="0">
              <a:cs typeface="Arial" panose="020B0604020202020204"/>
            </a:endParaRPr>
          </a:p>
          <a:p>
            <a:r>
              <a:rPr lang="en-GB" b="1" dirty="0">
                <a:cs typeface="Arial" panose="020B0604020202020204"/>
              </a:rPr>
              <a:t>Transition and Reform – </a:t>
            </a:r>
            <a:r>
              <a:rPr lang="en-GB" b="1">
                <a:cs typeface="Arial" panose="020B0604020202020204"/>
              </a:rPr>
              <a:t>the </a:t>
            </a:r>
            <a:r>
              <a:rPr lang="en-GB" b="1" dirty="0">
                <a:cs typeface="Arial" panose="020B0604020202020204"/>
              </a:rPr>
              <a:t>c</a:t>
            </a:r>
            <a:r>
              <a:rPr lang="en-GB" b="1">
                <a:cs typeface="Arial" panose="020B0604020202020204"/>
              </a:rPr>
              <a:t>aveat </a:t>
            </a:r>
            <a:endParaRPr lang="en-GB" b="1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348D2-6E2E-6332-014E-B347E2890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77E4-D16E-4E80-BECE-B10ACE50DA1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05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FEE14-C944-26EE-1409-9D980611F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283" y="365125"/>
            <a:ext cx="10959517" cy="1325563"/>
          </a:xfrm>
        </p:spPr>
        <p:txBody>
          <a:bodyPr>
            <a:normAutofit/>
          </a:bodyPr>
          <a:lstStyle/>
          <a:p>
            <a:r>
              <a:rPr lang="en-GB" sz="40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NOTIFICATION - </a:t>
            </a:r>
            <a:r>
              <a:rPr lang="en-GB" sz="40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contact details for the ICB Safeguarding Team</a:t>
            </a:r>
            <a:endParaRPr lang="en-GB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E8A15-3A77-9D38-C574-EAE201108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83" y="1690688"/>
            <a:ext cx="10959517" cy="49869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 have a single telephone number and email address for ICB, Provider and Partners. 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Please use to access advice and raise any concerns, including Director escalation if required.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Tel:  </a:t>
            </a:r>
            <a:r>
              <a:rPr lang="en-GB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0300 373 3600 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Email: </a:t>
            </a:r>
            <a:r>
              <a:rPr lang="en-GB" sz="1800" u="sng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lscicb.safeguarding@nhs.net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single point of contact is manned daily with a safeguarding practitioner duty rota in place to ensure timely response to your queries and access to safeguarding advice.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endParaRPr lang="en-GB" sz="180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1800" b="1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NB: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This replaces the four numbers previously held for the CCG teams.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184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5830566c-5530-4cd1-aa3e-3d53a1ffd281" xsi:nil="true"/>
    <_ip_UnifiedCompliancePolicyProperties xmlns="http://schemas.microsoft.com/sharepoint/v3" xsi:nil="true"/>
    <lcf76f155ced4ddcb4097134ff3c332f xmlns="17cfe0df-5956-4372-8bcd-77ed20f22f2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E4A60F9C18F4DBC60B0ED03D34A49" ma:contentTypeVersion="17" ma:contentTypeDescription="Create a new document." ma:contentTypeScope="" ma:versionID="b38c9bf925afc122bbc9f9c09d4904ba">
  <xsd:schema xmlns:xsd="http://www.w3.org/2001/XMLSchema" xmlns:xs="http://www.w3.org/2001/XMLSchema" xmlns:p="http://schemas.microsoft.com/office/2006/metadata/properties" xmlns:ns1="http://schemas.microsoft.com/sharepoint/v3" xmlns:ns2="17cfe0df-5956-4372-8bcd-77ed20f22f20" xmlns:ns3="5830566c-5530-4cd1-aa3e-3d53a1ffd281" targetNamespace="http://schemas.microsoft.com/office/2006/metadata/properties" ma:root="true" ma:fieldsID="05aa0e8842de2b62d0cfa4feb879ea22" ns1:_="" ns2:_="" ns3:_="">
    <xsd:import namespace="http://schemas.microsoft.com/sharepoint/v3"/>
    <xsd:import namespace="17cfe0df-5956-4372-8bcd-77ed20f22f20"/>
    <xsd:import namespace="5830566c-5530-4cd1-aa3e-3d53a1ffd2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cfe0df-5956-4372-8bcd-77ed20f22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0566c-5530-4cd1-aa3e-3d53a1ffd28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58ca171-1ecb-4248-9a77-5f70785afeb3}" ma:internalName="TaxCatchAll" ma:showField="CatchAllData" ma:web="5830566c-5530-4cd1-aa3e-3d53a1ffd2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B8EFCD-CB7E-4E75-A473-32942868799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830566c-5530-4cd1-aa3e-3d53a1ffd281"/>
    <ds:schemaRef ds:uri="17cfe0df-5956-4372-8bcd-77ed20f22f20"/>
  </ds:schemaRefs>
</ds:datastoreItem>
</file>

<file path=customXml/itemProps2.xml><?xml version="1.0" encoding="utf-8"?>
<ds:datastoreItem xmlns:ds="http://schemas.openxmlformats.org/officeDocument/2006/customXml" ds:itemID="{496EC4B3-FA8F-4B1E-8465-6CB498C23F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FA5EAA-EF0C-4C0C-A2AC-6EB930DC53DB}">
  <ds:schemaRefs>
    <ds:schemaRef ds:uri="17cfe0df-5956-4372-8bcd-77ed20f22f20"/>
    <ds:schemaRef ds:uri="5830566c-5530-4cd1-aa3e-3d53a1ffd2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828</Words>
  <Application>Microsoft Office PowerPoint</Application>
  <PresentationFormat>Widescreen</PresentationFormat>
  <Paragraphs>157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Worksheet</vt:lpstr>
      <vt:lpstr>Safeguarding Across Primary Care  Jane Jones Deputy Director of Safeguarding  </vt:lpstr>
      <vt:lpstr>PowerPoint Presentation</vt:lpstr>
      <vt:lpstr>Work Programme</vt:lpstr>
      <vt:lpstr>ICB Safeguarding Governance Structure </vt:lpstr>
      <vt:lpstr>Partnership Duty - Safeguarding Case Reviews Q1 and Q2 </vt:lpstr>
      <vt:lpstr>PowerPoint Presentation</vt:lpstr>
      <vt:lpstr>Support for Services </vt:lpstr>
      <vt:lpstr>Our Proposals…………….</vt:lpstr>
      <vt:lpstr>NOTIFICATION - The contact details for the ICB Safeguarding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BRITTON, Mark (NHS FYLDE AND WYRE CCG)</dc:creator>
  <cp:lastModifiedBy>JONES, Jane (NHS LANCASHIRE AND SOUTH CUMBRIA ICB - 02M)</cp:lastModifiedBy>
  <cp:revision>5</cp:revision>
  <cp:lastPrinted>2022-06-20T15:46:29Z</cp:lastPrinted>
  <dcterms:created xsi:type="dcterms:W3CDTF">2022-06-20T08:43:06Z</dcterms:created>
  <dcterms:modified xsi:type="dcterms:W3CDTF">2025-06-11T08:58:46Z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0x0101006D0E4A60F9C18F4DBC60B0ED03D34A49</vt:lpwstr>
  </property>
</Properties>
</file>